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76" r:id="rId6"/>
    <p:sldId id="277" r:id="rId7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Bahnschrift SemiLight SemiConde" panose="020B0502040204020203" pitchFamily="34" charset="0"/>
      <p:regular r:id="rId13"/>
    </p:embeddedFont>
    <p:embeddedFont>
      <p:font typeface="Cascadia Code" panose="020B0609020000020004" pitchFamily="49" charset="0"/>
      <p:regular r:id="rId14"/>
      <p:bold r:id="rId15"/>
    </p:embeddedFont>
    <p:embeddedFont>
      <p:font typeface="Teko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-774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36189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ctrTitle"/>
          </p:nvPr>
        </p:nvSpPr>
        <p:spPr>
          <a:xfrm>
            <a:off x="685800" y="2206625"/>
            <a:ext cx="15695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subTitle" idx="1"/>
          </p:nvPr>
        </p:nvSpPr>
        <p:spPr>
          <a:xfrm>
            <a:off x="5333100" y="58772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3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13" name="Google Shape;13;p3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14" name="Google Shape;14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" name="Google Shape;16;p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7" name="Google Shape;17;p3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920175" y="513332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22" name="Google Shape;22;p4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23" name="Google Shape;2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" name="Google Shape;25;p4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6" name="Google Shape;26;p4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661900" y="1029225"/>
            <a:ext cx="1530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6988213" y="73963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33" name="Google Shape;33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Google Shape;35;p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166150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8862089" y="4899075"/>
            <a:ext cx="54891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42" name="Google Shape;42;p6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43" name="Google Shape;43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" name="Google Shape;45;p6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46" name="Google Shape;46;p6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482" y="0"/>
            <a:ext cx="19012818" cy="10583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307251" y="5317575"/>
            <a:ext cx="6113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644514" y="5317575"/>
            <a:ext cx="61167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53" name="Google Shape;53;p7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54" name="Google Shape;5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7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" name="Google Shape;56;p7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57" name="Google Shape;57;p7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61" name="Google Shape;61;p8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62" name="Google Shape;62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4" name="Google Shape;64;p8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5" name="Google Shape;65;p8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03275" y="3716800"/>
            <a:ext cx="155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8469600" y="5251600"/>
            <a:ext cx="6995700" cy="37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83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marL="914400" lvl="1" indent="-3683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marL="1371600" lvl="2" indent="-3683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marL="1828800" lvl="3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marL="2286000" lvl="4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marL="2743200" lvl="5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marL="3200400" lvl="6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marL="3657600" lvl="7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marL="4114800" lvl="8" indent="-3683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3402200" y="5251600"/>
            <a:ext cx="49179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71" name="Google Shape;71;p9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72" name="Google Shape;7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" name="Google Shape;74;p9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75" name="Google Shape;75;p9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573125" y="4267200"/>
            <a:ext cx="152331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Font typeface="Teko"/>
              <a:buNone/>
              <a:defRPr sz="120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1579221" y="5937525"/>
            <a:ext cx="3487800" cy="2616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2280263" y="57028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463151" y="452860"/>
            <a:ext cx="2939055" cy="698967"/>
            <a:chOff x="0" y="0"/>
            <a:chExt cx="3918740" cy="931956"/>
          </a:xfrm>
        </p:grpSpPr>
        <p:grpSp>
          <p:nvGrpSpPr>
            <p:cNvPr id="81" name="Google Shape;81;p10"/>
            <p:cNvGrpSpPr/>
            <p:nvPr/>
          </p:nvGrpSpPr>
          <p:grpSpPr>
            <a:xfrm>
              <a:off x="0" y="0"/>
              <a:ext cx="931956" cy="931956"/>
              <a:chOff x="0" y="0"/>
              <a:chExt cx="812800" cy="812800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4" name="Google Shape;84;p10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85" name="Google Shape;85;p10"/>
            <p:cNvSpPr txBox="1"/>
            <p:nvPr/>
          </p:nvSpPr>
          <p:spPr>
            <a:xfrm>
              <a:off x="1080440" y="127336"/>
              <a:ext cx="2838300" cy="7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2400" y="2360250"/>
            <a:ext cx="15943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Font typeface="Teko"/>
              <a:buNone/>
              <a:defRPr sz="120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395725" y="47234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8300" algn="l" rtl="0">
              <a:spcBef>
                <a:spcPts val="6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68300" algn="l" rtl="0">
              <a:spcBef>
                <a:spcPts val="56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2pPr>
            <a:lvl3pPr marL="1371600" marR="0" lvl="2" indent="-368300" algn="l" rtl="0">
              <a:spcBef>
                <a:spcPts val="48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3pPr>
            <a:lvl4pPr marL="1828800" marR="0" lvl="3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–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4pPr>
            <a:lvl5pPr marL="2286000" marR="0" lvl="4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»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5pPr>
            <a:lvl6pPr marL="2743200" marR="0" lvl="5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6pPr>
            <a:lvl7pPr marL="3200400" marR="0" lvl="6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7pPr>
            <a:lvl8pPr marL="3657600" marR="0" lvl="7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8pPr>
            <a:lvl9pPr marL="4114800" marR="0" lvl="8" indent="-3683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Teko"/>
              <a:buChar char="•"/>
              <a:defRPr sz="2200" i="0" u="none" strike="noStrike" cap="none">
                <a:solidFill>
                  <a:schemeClr val="accent3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21.jpg"/><Relationship Id="rId4" Type="http://schemas.openxmlformats.org/officeDocument/2006/relationships/image" Target="../media/image1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23.jpg"/><Relationship Id="rId4" Type="http://schemas.openxmlformats.org/officeDocument/2006/relationships/image" Target="../media/image1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0225" y="-127638"/>
            <a:ext cx="18939100" cy="10542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1"/>
          <p:cNvGrpSpPr/>
          <p:nvPr/>
        </p:nvGrpSpPr>
        <p:grpSpPr>
          <a:xfrm>
            <a:off x="11566530" y="992243"/>
            <a:ext cx="5692770" cy="8137872"/>
            <a:chOff x="0" y="-47625"/>
            <a:chExt cx="1646718" cy="2354001"/>
          </a:xfrm>
        </p:grpSpPr>
        <p:sp>
          <p:nvSpPr>
            <p:cNvPr id="92" name="Google Shape;92;p11"/>
            <p:cNvSpPr/>
            <p:nvPr/>
          </p:nvSpPr>
          <p:spPr>
            <a:xfrm>
              <a:off x="0" y="0"/>
              <a:ext cx="1646718" cy="2306376"/>
            </a:xfrm>
            <a:custGeom>
              <a:avLst/>
              <a:gdLst/>
              <a:ahLst/>
              <a:cxnLst/>
              <a:rect l="l" t="t" r="r" b="b"/>
              <a:pathLst>
                <a:path w="1646718" h="2306376" extrusionOk="0">
                  <a:moveTo>
                    <a:pt x="0" y="0"/>
                  </a:moveTo>
                  <a:lnTo>
                    <a:pt x="1646718" y="0"/>
                  </a:lnTo>
                  <a:lnTo>
                    <a:pt x="1646718" y="2306376"/>
                  </a:lnTo>
                  <a:lnTo>
                    <a:pt x="0" y="23063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93" name="Google Shape;93;p11"/>
            <p:cNvSpPr txBox="1"/>
            <p:nvPr/>
          </p:nvSpPr>
          <p:spPr>
            <a:xfrm>
              <a:off x="0" y="-47625"/>
              <a:ext cx="1646718" cy="2354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1"/>
          <p:cNvGrpSpPr/>
          <p:nvPr/>
        </p:nvGrpSpPr>
        <p:grpSpPr>
          <a:xfrm>
            <a:off x="13080465" y="992241"/>
            <a:ext cx="2809881" cy="409797"/>
            <a:chOff x="0" y="-47625"/>
            <a:chExt cx="812800" cy="118539"/>
          </a:xfrm>
        </p:grpSpPr>
        <p:sp>
          <p:nvSpPr>
            <p:cNvPr id="95" name="Google Shape;95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6" name="Google Shape;96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1"/>
          <p:cNvGrpSpPr/>
          <p:nvPr/>
        </p:nvGrpSpPr>
        <p:grpSpPr>
          <a:xfrm rot="5400000">
            <a:off x="10366487" y="4938602"/>
            <a:ext cx="2809881" cy="409797"/>
            <a:chOff x="0" y="-47625"/>
            <a:chExt cx="812800" cy="118539"/>
          </a:xfrm>
        </p:grpSpPr>
        <p:sp>
          <p:nvSpPr>
            <p:cNvPr id="98" name="Google Shape;98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9" name="Google Shape;99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5400000">
            <a:off x="15814104" y="4938602"/>
            <a:ext cx="2809881" cy="409797"/>
            <a:chOff x="0" y="-47625"/>
            <a:chExt cx="812800" cy="118539"/>
          </a:xfrm>
        </p:grpSpPr>
        <p:sp>
          <p:nvSpPr>
            <p:cNvPr id="101" name="Google Shape;101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2" name="Google Shape;102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1"/>
          <p:cNvGrpSpPr/>
          <p:nvPr/>
        </p:nvGrpSpPr>
        <p:grpSpPr>
          <a:xfrm>
            <a:off x="13080465" y="8720319"/>
            <a:ext cx="2809881" cy="409797"/>
            <a:chOff x="0" y="-47625"/>
            <a:chExt cx="812800" cy="118539"/>
          </a:xfrm>
        </p:grpSpPr>
        <p:sp>
          <p:nvSpPr>
            <p:cNvPr id="104" name="Google Shape;104;p11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5" name="Google Shape;105;p11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1"/>
          <p:cNvSpPr txBox="1"/>
          <p:nvPr/>
        </p:nvSpPr>
        <p:spPr>
          <a:xfrm>
            <a:off x="1096591" y="2499204"/>
            <a:ext cx="11616000" cy="3545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u="sng" dirty="0" smtClean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Teko"/>
              </a:rPr>
              <a:t>CRM-</a:t>
            </a:r>
            <a:r>
              <a:rPr lang="ru-RU" sz="9600" u="sng" dirty="0" smtClean="0">
                <a:solidFill>
                  <a:srgbClr val="FFFFFF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Teko"/>
              </a:rPr>
              <a:t>Система</a:t>
            </a:r>
            <a:endParaRPr sz="9600" u="sng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marR="0" lvl="0" indent="0" algn="l" rtl="0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 u="sng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для</a:t>
            </a:r>
            <a:r>
              <a:rPr lang="en-US" sz="9600" b="0" i="0" u="sng" strike="noStrike" cap="none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 </a:t>
            </a:r>
            <a:r>
              <a:rPr lang="ru-RU" sz="9600" b="0" i="0" u="sng" strike="noStrike" cap="none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бизнеса</a:t>
            </a:r>
            <a:r>
              <a:rPr lang="en-US" sz="9600" b="0" i="0" u="sng" strike="noStrike" cap="none" dirty="0" smtClean="0">
                <a:solidFill>
                  <a:srgbClr val="FFFFFF"/>
                </a:solidFill>
                <a:latin typeface="Cascadia Code" panose="020B0609020000020004" pitchFamily="49" charset="0"/>
                <a:ea typeface="Teko"/>
                <a:cs typeface="Cascadia Code" panose="020B0609020000020004" pitchFamily="49" charset="0"/>
                <a:sym typeface="Teko"/>
              </a:rPr>
              <a:t>         </a:t>
            </a:r>
            <a:endParaRPr sz="9600" u="sng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107" name="Google Shape;107;p11"/>
          <p:cNvGrpSpPr/>
          <p:nvPr/>
        </p:nvGrpSpPr>
        <p:grpSpPr>
          <a:xfrm>
            <a:off x="783919" y="7018165"/>
            <a:ext cx="5543582" cy="1989374"/>
            <a:chOff x="0" y="-47625"/>
            <a:chExt cx="1460038" cy="523950"/>
          </a:xfrm>
        </p:grpSpPr>
        <p:sp>
          <p:nvSpPr>
            <p:cNvPr id="108" name="Google Shape;108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09" name="Google Shape;109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11"/>
          <p:cNvGrpSpPr/>
          <p:nvPr/>
        </p:nvGrpSpPr>
        <p:grpSpPr>
          <a:xfrm>
            <a:off x="906309" y="7140742"/>
            <a:ext cx="5543582" cy="1989374"/>
            <a:chOff x="0" y="-47625"/>
            <a:chExt cx="1460038" cy="523950"/>
          </a:xfrm>
        </p:grpSpPr>
        <p:sp>
          <p:nvSpPr>
            <p:cNvPr id="111" name="Google Shape;111;p11"/>
            <p:cNvSpPr/>
            <p:nvPr/>
          </p:nvSpPr>
          <p:spPr>
            <a:xfrm>
              <a:off x="0" y="0"/>
              <a:ext cx="1460038" cy="476325"/>
            </a:xfrm>
            <a:custGeom>
              <a:avLst/>
              <a:gdLst/>
              <a:ahLst/>
              <a:cxnLst/>
              <a:rect l="l" t="t" r="r" b="b"/>
              <a:pathLst>
                <a:path w="1460038" h="476325" extrusionOk="0">
                  <a:moveTo>
                    <a:pt x="0" y="0"/>
                  </a:moveTo>
                  <a:lnTo>
                    <a:pt x="1460038" y="0"/>
                  </a:lnTo>
                  <a:lnTo>
                    <a:pt x="1460038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12" name="Google Shape;112;p11"/>
            <p:cNvSpPr txBox="1"/>
            <p:nvPr/>
          </p:nvSpPr>
          <p:spPr>
            <a:xfrm>
              <a:off x="0" y="-47625"/>
              <a:ext cx="1460038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1"/>
          <p:cNvGrpSpPr/>
          <p:nvPr/>
        </p:nvGrpSpPr>
        <p:grpSpPr>
          <a:xfrm>
            <a:off x="463151" y="452860"/>
            <a:ext cx="2939098" cy="769533"/>
            <a:chOff x="0" y="0"/>
            <a:chExt cx="3918798" cy="1026045"/>
          </a:xfrm>
        </p:grpSpPr>
        <p:grpSp>
          <p:nvGrpSpPr>
            <p:cNvPr id="114" name="Google Shape;114;p11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115" name="Google Shape;115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" name="Google Shape;117;p11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18" name="Google Shape;118;p11"/>
            <p:cNvSpPr txBox="1"/>
            <p:nvPr/>
          </p:nvSpPr>
          <p:spPr>
            <a:xfrm>
              <a:off x="1080440" y="127336"/>
              <a:ext cx="2838358" cy="898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50" dirty="0" smtClean="0">
                  <a:solidFill>
                    <a:srgbClr val="FFFFFF"/>
                  </a:solidFill>
                  <a:cs typeface="Teko"/>
                  <a:sym typeface="Teko"/>
                </a:rPr>
                <a:t>И-9-23</a:t>
              </a:r>
              <a:endParaRPr dirty="0"/>
            </a:p>
          </p:txBody>
        </p:sp>
      </p:grpSp>
      <p:sp>
        <p:nvSpPr>
          <p:cNvPr id="119" name="Google Shape;119;p11"/>
          <p:cNvSpPr txBox="1"/>
          <p:nvPr/>
        </p:nvSpPr>
        <p:spPr>
          <a:xfrm>
            <a:off x="1273481" y="7692230"/>
            <a:ext cx="505402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 smtClean="0">
                <a:solidFill>
                  <a:srgbClr val="FFFFFF"/>
                </a:solidFill>
                <a:latin typeface="Bahnschrift SemiLight SemiConde" panose="020B0502040204020203" pitchFamily="34" charset="0"/>
                <a:cs typeface="Teko"/>
                <a:sym typeface="Teko"/>
              </a:rPr>
              <a:t>Презентация</a:t>
            </a:r>
            <a:endParaRPr sz="4800" dirty="0">
              <a:latin typeface="Bahnschrift SemiLight SemiConde" panose="020B0502040204020203" pitchFamily="34" charset="0"/>
            </a:endParaRPr>
          </a:p>
        </p:txBody>
      </p:sp>
      <p:sp>
        <p:nvSpPr>
          <p:cNvPr id="120" name="Google Shape;120;p11"/>
          <p:cNvSpPr/>
          <p:nvPr/>
        </p:nvSpPr>
        <p:spPr>
          <a:xfrm>
            <a:off x="8814032" y="665925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49" y="0"/>
                </a:lnTo>
                <a:lnTo>
                  <a:pt x="1469549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21" name="Google Shape;121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88923" y="6810424"/>
            <a:ext cx="4632655" cy="24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31400" y="1677550"/>
            <a:ext cx="4527650" cy="676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0800" y="1554450"/>
            <a:ext cx="1131100" cy="52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75974" y="514112"/>
            <a:ext cx="7073814" cy="909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0125" y="1110075"/>
            <a:ext cx="7727249" cy="7733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15"/>
          <p:cNvGrpSpPr/>
          <p:nvPr/>
        </p:nvGrpSpPr>
        <p:grpSpPr>
          <a:xfrm>
            <a:off x="1028700" y="3725188"/>
            <a:ext cx="1731395" cy="1912221"/>
            <a:chOff x="0" y="-47625"/>
            <a:chExt cx="456005" cy="503630"/>
          </a:xfrm>
        </p:grpSpPr>
        <p:sp>
          <p:nvSpPr>
            <p:cNvPr id="236" name="Google Shape;236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37" name="Google Shape;237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5"/>
          <p:cNvGrpSpPr/>
          <p:nvPr/>
        </p:nvGrpSpPr>
        <p:grpSpPr>
          <a:xfrm>
            <a:off x="1179223" y="3836508"/>
            <a:ext cx="1731395" cy="1912221"/>
            <a:chOff x="0" y="-47625"/>
            <a:chExt cx="456005" cy="503630"/>
          </a:xfrm>
        </p:grpSpPr>
        <p:sp>
          <p:nvSpPr>
            <p:cNvPr id="242" name="Google Shape;242;p15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243" name="Google Shape;243;p15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5"/>
          <p:cNvGrpSpPr/>
          <p:nvPr/>
        </p:nvGrpSpPr>
        <p:grpSpPr>
          <a:xfrm>
            <a:off x="463151" y="452860"/>
            <a:ext cx="2939098" cy="698968"/>
            <a:chOff x="0" y="0"/>
            <a:chExt cx="3918798" cy="931958"/>
          </a:xfrm>
        </p:grpSpPr>
        <p:grpSp>
          <p:nvGrpSpPr>
            <p:cNvPr id="248" name="Google Shape;248;p15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249" name="Google Shape;24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p15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52" name="Google Shape;252;p15"/>
            <p:cNvSpPr txBox="1"/>
            <p:nvPr/>
          </p:nvSpPr>
          <p:spPr>
            <a:xfrm>
              <a:off x="1080440" y="127336"/>
              <a:ext cx="2838358" cy="740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50" b="0" i="0" u="none" strike="noStrike" cap="none">
                  <a:solidFill>
                    <a:srgbClr val="FFFFFF"/>
                  </a:solidFill>
                  <a:latin typeface="Teko"/>
                  <a:ea typeface="Teko"/>
                  <a:cs typeface="Teko"/>
                  <a:sym typeface="Teko"/>
                </a:rPr>
                <a:t>LOGO COMPANY</a:t>
              </a:r>
              <a:endParaRPr/>
            </a:p>
          </p:txBody>
        </p:sp>
      </p:grpSp>
      <p:grpSp>
        <p:nvGrpSpPr>
          <p:cNvPr id="253" name="Google Shape;253;p15"/>
          <p:cNvGrpSpPr/>
          <p:nvPr/>
        </p:nvGrpSpPr>
        <p:grpSpPr>
          <a:xfrm>
            <a:off x="10548981" y="452860"/>
            <a:ext cx="7209257" cy="9299062"/>
            <a:chOff x="0" y="0"/>
            <a:chExt cx="9612342" cy="12398749"/>
          </a:xfrm>
        </p:grpSpPr>
        <p:cxnSp>
          <p:nvCxnSpPr>
            <p:cNvPr id="254" name="Google Shape;254;p15"/>
            <p:cNvCxnSpPr/>
            <p:nvPr/>
          </p:nvCxnSpPr>
          <p:spPr>
            <a:xfrm>
              <a:off x="127336" y="127336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5" name="Google Shape;255;p15"/>
            <p:cNvCxnSpPr/>
            <p:nvPr/>
          </p:nvCxnSpPr>
          <p:spPr>
            <a:xfrm>
              <a:off x="127336" y="12271412"/>
              <a:ext cx="9485006" cy="0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6" name="Google Shape;256;p15"/>
            <p:cNvCxnSpPr/>
            <p:nvPr/>
          </p:nvCxnSpPr>
          <p:spPr>
            <a:xfrm>
              <a:off x="9612342" y="127336"/>
              <a:ext cx="0" cy="12144076"/>
            </a:xfrm>
            <a:prstGeom prst="straightConnector1">
              <a:avLst/>
            </a:prstGeom>
            <a:noFill/>
            <a:ln w="508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57" name="Google Shape;257;p15"/>
            <p:cNvGrpSpPr/>
            <p:nvPr/>
          </p:nvGrpSpPr>
          <p:grpSpPr>
            <a:xfrm>
              <a:off x="0" y="0"/>
              <a:ext cx="254673" cy="254673"/>
              <a:chOff x="0" y="0"/>
              <a:chExt cx="812800" cy="812800"/>
            </a:xfrm>
          </p:grpSpPr>
          <p:sp>
            <p:nvSpPr>
              <p:cNvPr id="258" name="Google Shape;25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5"/>
            <p:cNvGrpSpPr/>
            <p:nvPr/>
          </p:nvGrpSpPr>
          <p:grpSpPr>
            <a:xfrm>
              <a:off x="0" y="12144076"/>
              <a:ext cx="254673" cy="254673"/>
              <a:chOff x="0" y="0"/>
              <a:chExt cx="812800" cy="812800"/>
            </a:xfrm>
          </p:grpSpPr>
          <p:sp>
            <p:nvSpPr>
              <p:cNvPr id="261" name="Google Shape;261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63" name="Google Shape;263;p15"/>
          <p:cNvSpPr txBox="1"/>
          <p:nvPr/>
        </p:nvSpPr>
        <p:spPr>
          <a:xfrm>
            <a:off x="1028700" y="1485834"/>
            <a:ext cx="8305177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2" b="0" i="0" u="none" strike="noStrike" cap="none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OUR COMPANY</a:t>
            </a:r>
            <a:endParaRPr dirty="0"/>
          </a:p>
        </p:txBody>
      </p:sp>
      <p:sp>
        <p:nvSpPr>
          <p:cNvPr id="265" name="Google Shape;265;p15"/>
          <p:cNvSpPr txBox="1"/>
          <p:nvPr/>
        </p:nvSpPr>
        <p:spPr>
          <a:xfrm>
            <a:off x="3272876" y="3906014"/>
            <a:ext cx="4584125" cy="11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128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Зачем</a:t>
            </a:r>
            <a:r>
              <a:rPr lang="en-US" sz="6128" b="0" i="0" u="none" strike="noStrike" cap="none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?</a:t>
            </a:r>
            <a:endParaRPr dirty="0"/>
          </a:p>
        </p:txBody>
      </p:sp>
      <p:sp>
        <p:nvSpPr>
          <p:cNvPr id="266" name="Google Shape;266;p15"/>
          <p:cNvSpPr txBox="1"/>
          <p:nvPr/>
        </p:nvSpPr>
        <p:spPr>
          <a:xfrm>
            <a:off x="3272877" y="4830462"/>
            <a:ext cx="4584125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ru-RU" sz="2000" dirty="0">
                <a:solidFill>
                  <a:schemeClr val="bg1"/>
                </a:solidFill>
              </a:rPr>
              <a:t>CRM-система необходима бизнесу для оптимизации взаимодействия с клиентами, автоматизации процессов и повышения эффективности продаж. Она помогает хранить данные о клиентах в одном месте, улучшать качество обслуживания, анализировать воронку продаж и контролировать работу сотрудников</a:t>
            </a:r>
            <a:endParaRPr sz="2000" dirty="0">
              <a:solidFill>
                <a:schemeClr val="bg1"/>
              </a:solidFill>
            </a:endParaRPr>
          </a:p>
        </p:txBody>
      </p:sp>
      <p:pic>
        <p:nvPicPr>
          <p:cNvPr id="268" name="Google Shape;2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8725" y="2164038"/>
            <a:ext cx="5702801" cy="5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41525" y="-734298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910275" y="1783502"/>
            <a:ext cx="7727250" cy="25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9975" y="4281574"/>
            <a:ext cx="1131875" cy="10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79" y="7584510"/>
            <a:ext cx="7731125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100" y="418988"/>
            <a:ext cx="7209274" cy="92681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12"/>
          <p:cNvGrpSpPr/>
          <p:nvPr/>
        </p:nvGrpSpPr>
        <p:grpSpPr>
          <a:xfrm>
            <a:off x="1028700" y="1329089"/>
            <a:ext cx="9101392" cy="1989374"/>
            <a:chOff x="0" y="-47625"/>
            <a:chExt cx="2397075" cy="523950"/>
          </a:xfrm>
        </p:grpSpPr>
        <p:sp>
          <p:nvSpPr>
            <p:cNvPr id="132" name="Google Shape;132;p12"/>
            <p:cNvSpPr/>
            <p:nvPr/>
          </p:nvSpPr>
          <p:spPr>
            <a:xfrm>
              <a:off x="0" y="0"/>
              <a:ext cx="2397075" cy="476325"/>
            </a:xfrm>
            <a:custGeom>
              <a:avLst/>
              <a:gdLst/>
              <a:ahLst/>
              <a:cxnLst/>
              <a:rect l="l" t="t" r="r" b="b"/>
              <a:pathLst>
                <a:path w="2397075" h="476325" extrusionOk="0">
                  <a:moveTo>
                    <a:pt x="0" y="0"/>
                  </a:moveTo>
                  <a:lnTo>
                    <a:pt x="2397075" y="0"/>
                  </a:lnTo>
                  <a:lnTo>
                    <a:pt x="2397075" y="476325"/>
                  </a:lnTo>
                  <a:lnTo>
                    <a:pt x="0" y="4763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33" name="Google Shape;133;p12"/>
            <p:cNvSpPr txBox="1"/>
            <p:nvPr/>
          </p:nvSpPr>
          <p:spPr>
            <a:xfrm>
              <a:off x="0" y="-47625"/>
              <a:ext cx="2397075" cy="523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" name="Google Shape;134;p12"/>
          <p:cNvGrpSpPr/>
          <p:nvPr/>
        </p:nvGrpSpPr>
        <p:grpSpPr>
          <a:xfrm>
            <a:off x="463151" y="452860"/>
            <a:ext cx="2939098" cy="769533"/>
            <a:chOff x="0" y="0"/>
            <a:chExt cx="3918798" cy="1026045"/>
          </a:xfrm>
        </p:grpSpPr>
        <p:grpSp>
          <p:nvGrpSpPr>
            <p:cNvPr id="135" name="Google Shape;135;p12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136" name="Google Shape;13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" name="Google Shape;138;p12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9" name="Google Shape;139;p12"/>
            <p:cNvSpPr txBox="1"/>
            <p:nvPr/>
          </p:nvSpPr>
          <p:spPr>
            <a:xfrm>
              <a:off x="1080440" y="127336"/>
              <a:ext cx="2838358" cy="898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50" dirty="0" smtClean="0">
                  <a:solidFill>
                    <a:srgbClr val="FFFFFF"/>
                  </a:solidFill>
                  <a:cs typeface="Teko"/>
                  <a:sym typeface="Teko"/>
                </a:rPr>
                <a:t>И-9-23</a:t>
              </a:r>
              <a:endParaRPr dirty="0"/>
            </a:p>
          </p:txBody>
        </p:sp>
      </p:grpSp>
      <p:grpSp>
        <p:nvGrpSpPr>
          <p:cNvPr id="140" name="Google Shape;140;p12"/>
          <p:cNvGrpSpPr/>
          <p:nvPr/>
        </p:nvGrpSpPr>
        <p:grpSpPr>
          <a:xfrm>
            <a:off x="1028700" y="3974703"/>
            <a:ext cx="1731395" cy="1912221"/>
            <a:chOff x="0" y="-47625"/>
            <a:chExt cx="456005" cy="503630"/>
          </a:xfrm>
        </p:grpSpPr>
        <p:sp>
          <p:nvSpPr>
            <p:cNvPr id="141" name="Google Shape;14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2" name="Google Shape;14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2"/>
          <p:cNvGrpSpPr/>
          <p:nvPr/>
        </p:nvGrpSpPr>
        <p:grpSpPr>
          <a:xfrm>
            <a:off x="1151438" y="4096976"/>
            <a:ext cx="1731395" cy="1912221"/>
            <a:chOff x="0" y="-47625"/>
            <a:chExt cx="456005" cy="503630"/>
          </a:xfrm>
        </p:grpSpPr>
        <p:sp>
          <p:nvSpPr>
            <p:cNvPr id="144" name="Google Shape;144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5" name="Google Shape;145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2"/>
          <p:cNvGrpSpPr/>
          <p:nvPr/>
        </p:nvGrpSpPr>
        <p:grpSpPr>
          <a:xfrm>
            <a:off x="6607873" y="4096976"/>
            <a:ext cx="1731395" cy="1912221"/>
            <a:chOff x="0" y="-47625"/>
            <a:chExt cx="456005" cy="503630"/>
          </a:xfrm>
        </p:grpSpPr>
        <p:sp>
          <p:nvSpPr>
            <p:cNvPr id="147" name="Google Shape;147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48" name="Google Shape;148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2"/>
          <p:cNvGrpSpPr/>
          <p:nvPr/>
        </p:nvGrpSpPr>
        <p:grpSpPr>
          <a:xfrm>
            <a:off x="12023000" y="4096976"/>
            <a:ext cx="1731395" cy="1912221"/>
            <a:chOff x="0" y="-47625"/>
            <a:chExt cx="456005" cy="503630"/>
          </a:xfrm>
        </p:grpSpPr>
        <p:sp>
          <p:nvSpPr>
            <p:cNvPr id="150" name="Google Shape;150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1" name="Google Shape;151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12"/>
          <p:cNvGrpSpPr/>
          <p:nvPr/>
        </p:nvGrpSpPr>
        <p:grpSpPr>
          <a:xfrm>
            <a:off x="6447519" y="3974703"/>
            <a:ext cx="1731395" cy="1912221"/>
            <a:chOff x="0" y="-47625"/>
            <a:chExt cx="456005" cy="503630"/>
          </a:xfrm>
        </p:grpSpPr>
        <p:sp>
          <p:nvSpPr>
            <p:cNvPr id="153" name="Google Shape;153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54" name="Google Shape;154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2"/>
          <p:cNvSpPr txBox="1"/>
          <p:nvPr/>
        </p:nvSpPr>
        <p:spPr>
          <a:xfrm>
            <a:off x="11866337" y="7668658"/>
            <a:ext cx="330607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Мощные инструменты для аналитики и отчетности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1066984" y="6979000"/>
            <a:ext cx="3708267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Коммуникация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1028699" y="7767192"/>
            <a:ext cx="3722731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Оптимизация взаимодействия с клиентами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8" name="Google Shape;158;p12"/>
          <p:cNvSpPr txBox="1"/>
          <p:nvPr/>
        </p:nvSpPr>
        <p:spPr>
          <a:xfrm>
            <a:off x="11857156" y="6978998"/>
            <a:ext cx="3794478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rgbClr val="FFFFFF"/>
                </a:solidFill>
                <a:cs typeface="Teko"/>
                <a:sym typeface="Teko"/>
              </a:rPr>
              <a:t>Прозрачность</a:t>
            </a:r>
            <a:endParaRPr sz="3600" dirty="0"/>
          </a:p>
        </p:txBody>
      </p:sp>
      <p:sp>
        <p:nvSpPr>
          <p:cNvPr id="159" name="Google Shape;159;p12"/>
          <p:cNvSpPr txBox="1"/>
          <p:nvPr/>
        </p:nvSpPr>
        <p:spPr>
          <a:xfrm>
            <a:off x="1189054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60" name="Google Shape;160;p12"/>
          <p:cNvGrpSpPr/>
          <p:nvPr/>
        </p:nvGrpSpPr>
        <p:grpSpPr>
          <a:xfrm>
            <a:off x="11866337" y="3974703"/>
            <a:ext cx="1731395" cy="1912221"/>
            <a:chOff x="0" y="-47625"/>
            <a:chExt cx="456005" cy="503630"/>
          </a:xfrm>
        </p:grpSpPr>
        <p:sp>
          <p:nvSpPr>
            <p:cNvPr id="161" name="Google Shape;161;p12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62" name="Google Shape;162;p12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12"/>
          <p:cNvSpPr txBox="1"/>
          <p:nvPr/>
        </p:nvSpPr>
        <p:spPr>
          <a:xfrm>
            <a:off x="2236573" y="1610641"/>
            <a:ext cx="8173896" cy="162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800" dirty="0" smtClean="0">
                <a:solidFill>
                  <a:schemeClr val="bg1"/>
                </a:solidFill>
              </a:rPr>
              <a:t>Достоинства</a:t>
            </a:r>
            <a:endParaRPr sz="8800" dirty="0">
              <a:solidFill>
                <a:schemeClr val="bg1"/>
              </a:solidFill>
            </a:endParaRPr>
          </a:p>
        </p:txBody>
      </p:sp>
      <p:sp>
        <p:nvSpPr>
          <p:cNvPr id="164" name="Google Shape;164;p12"/>
          <p:cNvSpPr txBox="1"/>
          <p:nvPr/>
        </p:nvSpPr>
        <p:spPr>
          <a:xfrm>
            <a:off x="12108687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03.</a:t>
            </a:r>
            <a:endParaRPr/>
          </a:p>
        </p:txBody>
      </p:sp>
      <p:sp>
        <p:nvSpPr>
          <p:cNvPr id="165" name="Google Shape;165;p12"/>
          <p:cNvSpPr txBox="1"/>
          <p:nvPr/>
        </p:nvSpPr>
        <p:spPr>
          <a:xfrm>
            <a:off x="6447519" y="6978999"/>
            <a:ext cx="3306074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>
                <a:solidFill>
                  <a:schemeClr val="bg1"/>
                </a:solidFill>
              </a:rPr>
              <a:t>Легкий бизнес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166" name="Google Shape;166;p12"/>
          <p:cNvSpPr txBox="1"/>
          <p:nvPr/>
        </p:nvSpPr>
        <p:spPr>
          <a:xfrm>
            <a:off x="6447519" y="7668658"/>
            <a:ext cx="3306074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Автоматизация различных рутинных задач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67" name="Google Shape;167;p12"/>
          <p:cNvSpPr txBox="1"/>
          <p:nvPr/>
        </p:nvSpPr>
        <p:spPr>
          <a:xfrm>
            <a:off x="6607873" y="4256367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02.</a:t>
            </a:r>
            <a:endParaRPr/>
          </a:p>
        </p:txBody>
      </p:sp>
      <p:sp>
        <p:nvSpPr>
          <p:cNvPr id="168" name="Google Shape;168;p12"/>
          <p:cNvSpPr/>
          <p:nvPr/>
        </p:nvSpPr>
        <p:spPr>
          <a:xfrm>
            <a:off x="16053182" y="5676750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169" name="Google Shape;169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53775" y="717988"/>
            <a:ext cx="5255725" cy="27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600" y="3785786"/>
            <a:ext cx="1131100" cy="525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02425" y="3785802"/>
            <a:ext cx="1131100" cy="5254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3"/>
          <p:cNvGrpSpPr/>
          <p:nvPr/>
        </p:nvGrpSpPr>
        <p:grpSpPr>
          <a:xfrm>
            <a:off x="463151" y="452860"/>
            <a:ext cx="2939098" cy="769533"/>
            <a:chOff x="0" y="0"/>
            <a:chExt cx="3918798" cy="1026045"/>
          </a:xfrm>
        </p:grpSpPr>
        <p:grpSp>
          <p:nvGrpSpPr>
            <p:cNvPr id="184" name="Google Shape;184;p13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185" name="Google Shape;18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1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8" name="Google Shape;188;p13"/>
            <p:cNvSpPr txBox="1"/>
            <p:nvPr/>
          </p:nvSpPr>
          <p:spPr>
            <a:xfrm>
              <a:off x="1080440" y="127336"/>
              <a:ext cx="2838358" cy="898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3650" dirty="0" smtClean="0">
                  <a:solidFill>
                    <a:srgbClr val="FFFFFF"/>
                  </a:solidFill>
                  <a:cs typeface="Teko"/>
                  <a:sym typeface="Teko"/>
                </a:rPr>
                <a:t>И-9-23</a:t>
              </a:r>
              <a:endParaRPr dirty="0"/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7531" y="2127185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8000" dirty="0" smtClean="0">
                <a:solidFill>
                  <a:srgbClr val="FFFFFF"/>
                </a:solidFill>
                <a:cs typeface="Teko"/>
                <a:sym typeface="Teko"/>
              </a:rPr>
              <a:t>Коммуникация</a:t>
            </a:r>
            <a:endParaRPr sz="80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3381406" y="4596302"/>
            <a:ext cx="7174200" cy="38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400" dirty="0">
                <a:solidFill>
                  <a:schemeClr val="bg1"/>
                </a:solidFill>
              </a:rPr>
              <a:t>CRM-системы позволяют собирать и хранить всю информацию о клиентах в единой базе данных. Это упрощает доступ к данным и снижает вероятность ошибок, что, в свою очередь, способствует улучшению обслуживания и повышению удовлетворенности </a:t>
            </a:r>
            <a:r>
              <a:rPr lang="ru-RU" sz="2400" dirty="0" smtClean="0">
                <a:solidFill>
                  <a:schemeClr val="bg1"/>
                </a:solidFill>
              </a:rPr>
              <a:t>клиентов.</a:t>
            </a:r>
            <a:r>
              <a:rPr lang="ru-RU" sz="2400" dirty="0">
                <a:solidFill>
                  <a:schemeClr val="bg1"/>
                </a:solidFill>
              </a:rPr>
              <a:t> </a:t>
            </a:r>
            <a:r>
              <a:rPr lang="ru-RU" sz="2400" dirty="0" smtClean="0">
                <a:solidFill>
                  <a:schemeClr val="bg1"/>
                </a:solidFill>
              </a:rPr>
              <a:t>Это значительно помогает </a:t>
            </a:r>
            <a:r>
              <a:rPr lang="ru-RU" sz="2400" dirty="0">
                <a:solidFill>
                  <a:schemeClr val="bg1"/>
                </a:solidFill>
              </a:rPr>
              <a:t>увеличить лояльность клиентов и повторные продажи, что напрямую влияет на доходность </a:t>
            </a:r>
            <a:r>
              <a:rPr lang="ru-RU" sz="2400" dirty="0" smtClean="0">
                <a:solidFill>
                  <a:schemeClr val="bg1"/>
                </a:solidFill>
              </a:rPr>
              <a:t>бизнеса.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529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39" b="0" i="0" u="none" strike="noStrike" cap="non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01.</a:t>
            </a:r>
            <a:endParaRPr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10049883" y="4889294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6288300" y="4805607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6325" y="3858601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46649" y="5782352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110954" y="246456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889" y="2004911"/>
            <a:ext cx="6011190" cy="60111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787" y="8186043"/>
            <a:ext cx="3097213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0275" y="460088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1028700" y="1824085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1151438" y="1946359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3"/>
          <p:cNvGrpSpPr/>
          <p:nvPr/>
        </p:nvGrpSpPr>
        <p:grpSpPr>
          <a:xfrm>
            <a:off x="463151" y="452860"/>
            <a:ext cx="2939098" cy="769533"/>
            <a:chOff x="0" y="0"/>
            <a:chExt cx="3918798" cy="1026045"/>
          </a:xfrm>
        </p:grpSpPr>
        <p:grpSp>
          <p:nvGrpSpPr>
            <p:cNvPr id="184" name="Google Shape;184;p13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185" name="Google Shape;18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Google Shape;18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1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8" name="Google Shape;188;p13"/>
            <p:cNvSpPr txBox="1"/>
            <p:nvPr/>
          </p:nvSpPr>
          <p:spPr>
            <a:xfrm>
              <a:off x="1080440" y="127336"/>
              <a:ext cx="2838358" cy="898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3650" dirty="0" smtClean="0">
                  <a:solidFill>
                    <a:srgbClr val="FFFFFF"/>
                  </a:solidFill>
                  <a:cs typeface="Teko"/>
                  <a:sym typeface="Teko"/>
                </a:rPr>
                <a:t>И-9-23</a:t>
              </a:r>
              <a:endParaRPr dirty="0"/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3177531" y="2163805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ru-RU" sz="8000" dirty="0" smtClean="0">
                <a:solidFill>
                  <a:srgbClr val="FFFFFF"/>
                </a:solidFill>
                <a:cs typeface="Teko"/>
                <a:sym typeface="Teko"/>
              </a:rPr>
              <a:t>Легкий бизнес</a:t>
            </a:r>
            <a:endParaRPr sz="80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9290887" y="4585535"/>
            <a:ext cx="7174200" cy="339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400" dirty="0" smtClean="0">
                <a:solidFill>
                  <a:schemeClr val="bg1"/>
                </a:solidFill>
              </a:rPr>
              <a:t>Внедрение нашей CRM </a:t>
            </a:r>
            <a:r>
              <a:rPr lang="ru-RU" sz="2400" dirty="0">
                <a:solidFill>
                  <a:schemeClr val="bg1"/>
                </a:solidFill>
              </a:rPr>
              <a:t>позволяет автоматизировать рутинные задачи, такие как управление заявками и документооборотом. Это освобождает время сотрудников для более продуктивной работы с клиентами и увеличивает эффективность </a:t>
            </a:r>
            <a:r>
              <a:rPr lang="ru-RU" sz="2400" dirty="0" smtClean="0">
                <a:solidFill>
                  <a:schemeClr val="bg1"/>
                </a:solidFill>
              </a:rPr>
              <a:t>продаж. Неплохой </a:t>
            </a:r>
            <a:r>
              <a:rPr lang="ru-RU" sz="2400" dirty="0">
                <a:solidFill>
                  <a:schemeClr val="bg1"/>
                </a:solidFill>
              </a:rPr>
              <a:t>способ повышения общей производительности компании и снижения операционных </a:t>
            </a:r>
            <a:r>
              <a:rPr lang="ru-RU" sz="2400" dirty="0" smtClean="0">
                <a:solidFill>
                  <a:schemeClr val="bg1"/>
                </a:solidFill>
              </a:rPr>
              <a:t>затрат, не так ли?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1189054" y="2105749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10039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2</a:t>
            </a:r>
            <a:r>
              <a:rPr lang="en-US" sz="10039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647173" y="6616037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7178827" y="6452264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-734775" y="658987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0" name="Google Shape;20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5579423" y="3635468"/>
            <a:ext cx="1229775" cy="57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46649" y="5782352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2110954" y="246456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423" y="-656879"/>
            <a:ext cx="3097213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370" y="4401328"/>
            <a:ext cx="6286500" cy="4191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552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A38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18168" y="3159941"/>
            <a:ext cx="7209274" cy="92682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13"/>
          <p:cNvGrpSpPr/>
          <p:nvPr/>
        </p:nvGrpSpPr>
        <p:grpSpPr>
          <a:xfrm>
            <a:off x="4222276" y="286096"/>
            <a:ext cx="1731395" cy="1912221"/>
            <a:chOff x="0" y="-47625"/>
            <a:chExt cx="456005" cy="503630"/>
          </a:xfrm>
        </p:grpSpPr>
        <p:sp>
          <p:nvSpPr>
            <p:cNvPr id="178" name="Google Shape;178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5CE1E6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79" name="Google Shape;179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3"/>
          <p:cNvGrpSpPr/>
          <p:nvPr/>
        </p:nvGrpSpPr>
        <p:grpSpPr>
          <a:xfrm>
            <a:off x="4042214" y="105270"/>
            <a:ext cx="1731395" cy="1912221"/>
            <a:chOff x="0" y="-47625"/>
            <a:chExt cx="456005" cy="503630"/>
          </a:xfrm>
        </p:grpSpPr>
        <p:sp>
          <p:nvSpPr>
            <p:cNvPr id="181" name="Google Shape;181;p13"/>
            <p:cNvSpPr/>
            <p:nvPr/>
          </p:nvSpPr>
          <p:spPr>
            <a:xfrm>
              <a:off x="0" y="0"/>
              <a:ext cx="456005" cy="456005"/>
            </a:xfrm>
            <a:custGeom>
              <a:avLst/>
              <a:gdLst/>
              <a:ahLst/>
              <a:cxnLst/>
              <a:rect l="l" t="t" r="r" b="b"/>
              <a:pathLst>
                <a:path w="456005" h="456005" extrusionOk="0">
                  <a:moveTo>
                    <a:pt x="0" y="0"/>
                  </a:moveTo>
                  <a:lnTo>
                    <a:pt x="456005" y="0"/>
                  </a:lnTo>
                  <a:lnTo>
                    <a:pt x="456005" y="456005"/>
                  </a:lnTo>
                  <a:lnTo>
                    <a:pt x="0" y="4560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6D59F"/>
              </a:solidFill>
              <a:prstDash val="solid"/>
              <a:miter lim="8000"/>
              <a:headEnd type="none" w="sm" len="sm"/>
              <a:tailEnd type="none" w="sm" len="sm"/>
            </a:ln>
          </p:spPr>
        </p:sp>
        <p:sp>
          <p:nvSpPr>
            <p:cNvPr id="182" name="Google Shape;182;p13"/>
            <p:cNvSpPr txBox="1"/>
            <p:nvPr/>
          </p:nvSpPr>
          <p:spPr>
            <a:xfrm>
              <a:off x="0" y="-47625"/>
              <a:ext cx="456005" cy="503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13"/>
          <p:cNvGrpSpPr/>
          <p:nvPr/>
        </p:nvGrpSpPr>
        <p:grpSpPr>
          <a:xfrm>
            <a:off x="463151" y="452860"/>
            <a:ext cx="2939098" cy="769533"/>
            <a:chOff x="0" y="0"/>
            <a:chExt cx="3918798" cy="1026045"/>
          </a:xfrm>
        </p:grpSpPr>
        <p:grpSp>
          <p:nvGrpSpPr>
            <p:cNvPr id="184" name="Google Shape;184;p13"/>
            <p:cNvGrpSpPr/>
            <p:nvPr/>
          </p:nvGrpSpPr>
          <p:grpSpPr>
            <a:xfrm>
              <a:off x="0" y="0"/>
              <a:ext cx="931958" cy="931958"/>
              <a:chOff x="0" y="0"/>
              <a:chExt cx="812800" cy="812800"/>
            </a:xfrm>
          </p:grpSpPr>
          <p:sp>
            <p:nvSpPr>
              <p:cNvPr id="185" name="Google Shape;185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86" name="Google Shape;186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algn="ctr">
                  <a:lnSpc>
                    <a:spcPct val="186611"/>
                  </a:lnSpc>
                </a:pPr>
                <a:endParaRPr sz="18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13"/>
            <p:cNvSpPr/>
            <p:nvPr/>
          </p:nvSpPr>
          <p:spPr>
            <a:xfrm>
              <a:off x="126847" y="135566"/>
              <a:ext cx="678264" cy="675797"/>
            </a:xfrm>
            <a:custGeom>
              <a:avLst/>
              <a:gdLst/>
              <a:ahLst/>
              <a:cxnLst/>
              <a:rect l="l" t="t" r="r" b="b"/>
              <a:pathLst>
                <a:path w="678264" h="675797" extrusionOk="0">
                  <a:moveTo>
                    <a:pt x="0" y="0"/>
                  </a:moveTo>
                  <a:lnTo>
                    <a:pt x="678264" y="0"/>
                  </a:lnTo>
                  <a:lnTo>
                    <a:pt x="678264" y="675797"/>
                  </a:lnTo>
                  <a:lnTo>
                    <a:pt x="0" y="67579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8" name="Google Shape;188;p13"/>
            <p:cNvSpPr txBox="1"/>
            <p:nvPr/>
          </p:nvSpPr>
          <p:spPr>
            <a:xfrm>
              <a:off x="1080440" y="127336"/>
              <a:ext cx="2838358" cy="898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3650" dirty="0" smtClean="0">
                  <a:solidFill>
                    <a:srgbClr val="FFFFFF"/>
                  </a:solidFill>
                  <a:cs typeface="Teko"/>
                  <a:sym typeface="Teko"/>
                </a:rPr>
                <a:t>И-9-23</a:t>
              </a:r>
              <a:endParaRPr dirty="0"/>
            </a:p>
          </p:txBody>
        </p:sp>
      </p:grpSp>
      <p:sp>
        <p:nvSpPr>
          <p:cNvPr id="189" name="Google Shape;189;p13"/>
          <p:cNvSpPr txBox="1"/>
          <p:nvPr/>
        </p:nvSpPr>
        <p:spPr>
          <a:xfrm>
            <a:off x="6316821" y="593955"/>
            <a:ext cx="737807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5"/>
              </a:lnSpc>
            </a:pPr>
            <a:r>
              <a:rPr lang="ru-RU" sz="8000" dirty="0" smtClean="0">
                <a:solidFill>
                  <a:srgbClr val="FFFFFF"/>
                </a:solidFill>
                <a:cs typeface="Teko"/>
                <a:sym typeface="Teko"/>
              </a:rPr>
              <a:t>Прозрачность</a:t>
            </a:r>
            <a:endParaRPr sz="8000" dirty="0"/>
          </a:p>
        </p:txBody>
      </p:sp>
      <p:sp>
        <p:nvSpPr>
          <p:cNvPr id="190" name="Google Shape;190;p13"/>
          <p:cNvSpPr txBox="1"/>
          <p:nvPr/>
        </p:nvSpPr>
        <p:spPr>
          <a:xfrm>
            <a:off x="528679" y="3974174"/>
            <a:ext cx="7174200" cy="3822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400" dirty="0">
                <a:solidFill>
                  <a:srgbClr val="FFFFFF"/>
                </a:solidFill>
              </a:rPr>
              <a:t>CRM-системы предоставляют мощные инструменты для аналитики, позволяя отслеживать эффективность работы сотрудников и анализировать поведение клиентов. Это помогает принимать обоснованные решения на основе данных и корректировать стратегии </a:t>
            </a:r>
            <a:r>
              <a:rPr lang="ru-RU" sz="2400" dirty="0" smtClean="0">
                <a:solidFill>
                  <a:srgbClr val="FFFFFF"/>
                </a:solidFill>
              </a:rPr>
              <a:t>продаж. </a:t>
            </a:r>
            <a:r>
              <a:rPr lang="ru-RU" sz="2400" dirty="0">
                <a:solidFill>
                  <a:srgbClr val="FFFFFF"/>
                </a:solidFill>
              </a:rPr>
              <a:t>Инвесторы заинтересованы в таких возможностях, так как они обеспечивают прозрачность бизнеса и способствуют его росту.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91" name="Google Shape;191;p13"/>
          <p:cNvSpPr txBox="1"/>
          <p:nvPr/>
        </p:nvSpPr>
        <p:spPr>
          <a:xfrm>
            <a:off x="4382629" y="405666"/>
            <a:ext cx="1410687" cy="18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2"/>
              </a:lnSpc>
            </a:pPr>
            <a:r>
              <a:rPr lang="en-US" sz="10039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0</a:t>
            </a:r>
            <a:r>
              <a:rPr lang="ru-RU" sz="10039" dirty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3</a:t>
            </a:r>
            <a:r>
              <a:rPr lang="en-US" sz="10039" dirty="0" smtClean="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.</a:t>
            </a:r>
            <a:endParaRPr dirty="0"/>
          </a:p>
        </p:txBody>
      </p:sp>
      <p:grpSp>
        <p:nvGrpSpPr>
          <p:cNvPr id="192" name="Google Shape;192;p13"/>
          <p:cNvGrpSpPr/>
          <p:nvPr/>
        </p:nvGrpSpPr>
        <p:grpSpPr>
          <a:xfrm rot="5400000">
            <a:off x="7454841" y="5005022"/>
            <a:ext cx="2809881" cy="409797"/>
            <a:chOff x="0" y="-47625"/>
            <a:chExt cx="812800" cy="118539"/>
          </a:xfrm>
        </p:grpSpPr>
        <p:sp>
          <p:nvSpPr>
            <p:cNvPr id="193" name="Google Shape;193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4" name="Google Shape;194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3"/>
          <p:cNvGrpSpPr/>
          <p:nvPr/>
        </p:nvGrpSpPr>
        <p:grpSpPr>
          <a:xfrm rot="5400000">
            <a:off x="15052567" y="5005022"/>
            <a:ext cx="2809881" cy="409797"/>
            <a:chOff x="0" y="-47625"/>
            <a:chExt cx="812800" cy="118539"/>
          </a:xfrm>
        </p:grpSpPr>
        <p:sp>
          <p:nvSpPr>
            <p:cNvPr id="196" name="Google Shape;196;p13"/>
            <p:cNvSpPr/>
            <p:nvPr/>
          </p:nvSpPr>
          <p:spPr>
            <a:xfrm>
              <a:off x="0" y="0"/>
              <a:ext cx="812800" cy="70914"/>
            </a:xfrm>
            <a:custGeom>
              <a:avLst/>
              <a:gdLst/>
              <a:ahLst/>
              <a:cxnLst/>
              <a:rect l="l" t="t" r="r" b="b"/>
              <a:pathLst>
                <a:path w="812800" h="70914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70914"/>
                  </a:lnTo>
                  <a:lnTo>
                    <a:pt x="0" y="7091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7" name="Google Shape;197;p13"/>
            <p:cNvSpPr txBox="1"/>
            <p:nvPr/>
          </p:nvSpPr>
          <p:spPr>
            <a:xfrm>
              <a:off x="0" y="-47625"/>
              <a:ext cx="812800" cy="118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13"/>
          <p:cNvSpPr/>
          <p:nvPr/>
        </p:nvSpPr>
        <p:spPr>
          <a:xfrm>
            <a:off x="11716074" y="9349737"/>
            <a:ext cx="1469549" cy="1472226"/>
          </a:xfrm>
          <a:custGeom>
            <a:avLst/>
            <a:gdLst/>
            <a:ahLst/>
            <a:cxnLst/>
            <a:rect l="l" t="t" r="r" b="b"/>
            <a:pathLst>
              <a:path w="1469549" h="1472226" extrusionOk="0">
                <a:moveTo>
                  <a:pt x="0" y="0"/>
                </a:moveTo>
                <a:lnTo>
                  <a:pt x="1469550" y="0"/>
                </a:lnTo>
                <a:lnTo>
                  <a:pt x="1469550" y="1472226"/>
                </a:lnTo>
                <a:lnTo>
                  <a:pt x="0" y="1472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01" name="Google Shape;20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04202" y="8542213"/>
            <a:ext cx="3093295" cy="308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012975" y="9252048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657602" y="33673"/>
            <a:ext cx="7315200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4787" y="-1508583"/>
            <a:ext cx="3097213" cy="3084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197" y="781866"/>
            <a:ext cx="73152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953" y="2824376"/>
            <a:ext cx="7157861" cy="477109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8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troduction to Cyber Crime Slides   ">
  <a:themeElements>
    <a:clrScheme name="Office">
      <a:dk1>
        <a:srgbClr val="000000"/>
      </a:dk1>
      <a:lt1>
        <a:srgbClr val="FFFFFF"/>
      </a:lt1>
      <a:dk2>
        <a:srgbClr val="0F1A38"/>
      </a:dk2>
      <a:lt2>
        <a:srgbClr val="5CE1E6"/>
      </a:lt2>
      <a:accent1>
        <a:srgbClr val="06D59F"/>
      </a:accent1>
      <a:accent2>
        <a:srgbClr val="888888"/>
      </a:accent2>
      <a:accent3>
        <a:srgbClr val="FFFFFF"/>
      </a:accent3>
      <a:accent4>
        <a:srgbClr val="0F1A38"/>
      </a:accent4>
      <a:accent5>
        <a:srgbClr val="5CE1E6"/>
      </a:accent5>
      <a:accent6>
        <a:srgbClr val="06D59F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220</Words>
  <Application>Microsoft Office PowerPoint</Application>
  <PresentationFormat>Произвольный</PresentationFormat>
  <Paragraphs>31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Calibri</vt:lpstr>
      <vt:lpstr>Bahnschrift SemiLight SemiConde</vt:lpstr>
      <vt:lpstr>Cascadia Code</vt:lpstr>
      <vt:lpstr>Teko</vt:lpstr>
      <vt:lpstr>Introduction to Cyber Crime Slides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Student09</dc:creator>
  <cp:lastModifiedBy>Student09</cp:lastModifiedBy>
  <cp:revision>6</cp:revision>
  <dcterms:modified xsi:type="dcterms:W3CDTF">2025-02-21T12:12:03Z</dcterms:modified>
</cp:coreProperties>
</file>